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8" r:id="rId3"/>
    <p:sldId id="293" r:id="rId4"/>
    <p:sldId id="294" r:id="rId5"/>
    <p:sldId id="296" r:id="rId6"/>
    <p:sldId id="295" r:id="rId7"/>
    <p:sldId id="297" r:id="rId8"/>
    <p:sldId id="257" r:id="rId9"/>
    <p:sldId id="292" r:id="rId10"/>
    <p:sldId id="263" r:id="rId11"/>
    <p:sldId id="261" r:id="rId12"/>
    <p:sldId id="262" r:id="rId13"/>
    <p:sldId id="298" r:id="rId14"/>
    <p:sldId id="265" r:id="rId15"/>
    <p:sldId id="266" r:id="rId16"/>
    <p:sldId id="267" r:id="rId17"/>
    <p:sldId id="269" r:id="rId18"/>
    <p:sldId id="270" r:id="rId19"/>
    <p:sldId id="271" r:id="rId20"/>
    <p:sldId id="268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300" r:id="rId30"/>
    <p:sldId id="301" r:id="rId31"/>
    <p:sldId id="299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85" r:id="rId41"/>
    <p:sldId id="310" r:id="rId42"/>
    <p:sldId id="264" r:id="rId4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68" y="-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F8F2-9365-4A12-AFDA-A37440EF20D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D7AD-C3DF-43FB-97EF-5A0DA91CE0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49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8D7AD-C3DF-43FB-97EF-5A0DA91CE039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05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1A0AC1-2DBD-472F-9282-B45BF135091A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D81ACB-00AF-4ADB-9F74-E0C37535E21C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mv.pnu.edu.ua/%D0%B4%D0%BE%D0%BA%D1%82%D0%BE%D1%80-%D1%84%D1%96%D0%BB%D0%BE%D1%81%D0%BE%D1%84%D1%96%D1%97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ad.pnu.edu.ua/%d1%96%d0%bd%d0%b4%d0%b8%d0%b2%d1%96%d0%b4%d1%83%d0%b0%d0%bb%d1%8c%d0%bd%d1%96-%d0%bd%d0%b0%d0%b2%d1%87%d0%b0%d0%bb%d1%8c%d0%bd%d1%96-%d0%bf%d0%bb%d0%b0%d0%bd%d0%b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Заповнення індивідуального плану роботи аспіранта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556000"/>
            <a:ext cx="4104456" cy="1961231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Викладач: доктор фізико-математичних наук, професор </a:t>
            </a:r>
            <a:r>
              <a:rPr lang="uk-UA" b="1" dirty="0" smtClean="0"/>
              <a:t>Ільницький Роман Васильович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3450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44624"/>
            <a:ext cx="8378191" cy="1800200"/>
          </a:xfrm>
        </p:spPr>
        <p:txBody>
          <a:bodyPr>
            <a:noAutofit/>
          </a:bodyPr>
          <a:lstStyle/>
          <a:p>
            <a:r>
              <a:rPr lang="uk-UA" sz="3000" b="1" dirty="0" err="1"/>
              <a:t>Освітньо-наукова</a:t>
            </a:r>
            <a:r>
              <a:rPr lang="uk-UA" sz="3000" b="1" dirty="0"/>
              <a:t> програма аспірантської (</a:t>
            </a:r>
            <a:r>
              <a:rPr lang="uk-UA" sz="3000" b="1" dirty="0" err="1"/>
              <a:t>PhD</a:t>
            </a:r>
            <a:r>
              <a:rPr lang="uk-UA" sz="3000" b="1" dirty="0"/>
              <a:t>) підготовки </a:t>
            </a:r>
            <a:r>
              <a:rPr lang="ru-RU" sz="3000" b="1" dirty="0"/>
              <a:t>у</a:t>
            </a:r>
            <a:r>
              <a:rPr lang="uk-UA" sz="3000" b="1" dirty="0"/>
              <a:t> </a:t>
            </a:r>
            <a:r>
              <a:rPr lang="uk-UA" sz="3000" b="1" dirty="0" smtClean="0"/>
              <a:t>Прикарпатському національному університеті </a:t>
            </a:r>
            <a:r>
              <a:rPr lang="uk-UA" sz="3000" b="1" dirty="0"/>
              <a:t>імені Василя </a:t>
            </a:r>
            <a:r>
              <a:rPr lang="uk-UA" sz="3000" b="1" dirty="0" smtClean="0"/>
              <a:t>Стефаника</a:t>
            </a:r>
            <a:endParaRPr lang="uk-UA" sz="3000" b="1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660232" y="1578858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13-15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72050"/>
            <a:ext cx="3312368" cy="495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/>
          <a:stretch/>
        </p:blipFill>
        <p:spPr bwMode="auto">
          <a:xfrm>
            <a:off x="3203848" y="1977807"/>
            <a:ext cx="3024336" cy="4877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/>
          <a:stretch/>
        </p:blipFill>
        <p:spPr bwMode="auto">
          <a:xfrm>
            <a:off x="6224910" y="2163098"/>
            <a:ext cx="2883594" cy="4642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Індивідуальний план роботи аспіранта </a:t>
            </a: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899592" y="1206781"/>
            <a:ext cx="240709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СТОРІНКА 16 ІНДИВІДУАЛЬНОГО ПЛАНУ</a:t>
            </a:r>
            <a:endParaRPr lang="uk-UA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45165"/>
            <a:ext cx="3105314" cy="4596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7" y="2038782"/>
            <a:ext cx="3108980" cy="4579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1560389"/>
            <a:ext cx="164721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ЗРАЗОК ЗАПОВНЕННЯ</a:t>
            </a:r>
            <a:endParaRPr lang="uk-UA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5904656" cy="315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8144" y="2564904"/>
            <a:ext cx="3168352" cy="332798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 err="1" smtClean="0"/>
              <a:t>обґрунтуванні</a:t>
            </a:r>
            <a:r>
              <a:rPr lang="ru-RU" sz="1800" dirty="0" smtClean="0"/>
              <a:t> </a:t>
            </a:r>
            <a:r>
              <a:rPr lang="ru-RU" sz="1800" dirty="0" err="1"/>
              <a:t>вибору</a:t>
            </a:r>
            <a:r>
              <a:rPr lang="ru-RU" sz="1800" dirty="0"/>
              <a:t> </a:t>
            </a:r>
            <a:r>
              <a:rPr lang="ru-RU" sz="1800" dirty="0" smtClean="0"/>
              <a:t>теми </a:t>
            </a:r>
            <a:r>
              <a:rPr lang="ru-RU" sz="1800" dirty="0" err="1" smtClean="0"/>
              <a:t>дисертаційного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потрібно</a:t>
            </a:r>
            <a:r>
              <a:rPr lang="ru-RU" sz="1800" dirty="0" smtClean="0"/>
              <a:t> </a:t>
            </a:r>
            <a:r>
              <a:rPr lang="ru-RU" sz="1800" dirty="0" err="1" smtClean="0"/>
              <a:t>описати</a:t>
            </a:r>
            <a:r>
              <a:rPr lang="ru-RU" sz="1800" dirty="0" smtClean="0"/>
              <a:t> :</a:t>
            </a:r>
          </a:p>
          <a:p>
            <a:r>
              <a:rPr lang="ru-RU" sz="1900" i="1" dirty="0" smtClean="0"/>
              <a:t>Мету роботи,</a:t>
            </a:r>
          </a:p>
          <a:p>
            <a:r>
              <a:rPr lang="ru-RU" sz="1900" i="1" dirty="0" err="1" smtClean="0"/>
              <a:t>актуальність</a:t>
            </a:r>
            <a:r>
              <a:rPr lang="ru-RU" sz="1900" i="1" dirty="0" smtClean="0"/>
              <a:t> </a:t>
            </a:r>
            <a:r>
              <a:rPr lang="ru-RU" sz="1900" i="1" dirty="0"/>
              <a:t>роботи, </a:t>
            </a:r>
            <a:endParaRPr lang="ru-RU" sz="1900" i="1" dirty="0" smtClean="0"/>
          </a:p>
          <a:p>
            <a:r>
              <a:rPr lang="ru-RU" sz="1900" i="1" dirty="0" err="1" smtClean="0"/>
              <a:t>наукову</a:t>
            </a:r>
            <a:r>
              <a:rPr lang="ru-RU" sz="1900" i="1" dirty="0" smtClean="0"/>
              <a:t> новизну,</a:t>
            </a:r>
          </a:p>
          <a:p>
            <a:r>
              <a:rPr lang="ru-RU" sz="1900" i="1" dirty="0" err="1" smtClean="0"/>
              <a:t>практичну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цінність</a:t>
            </a:r>
            <a:r>
              <a:rPr lang="ru-RU" sz="1900" i="1" dirty="0" smtClean="0"/>
              <a:t>.</a:t>
            </a:r>
            <a:endParaRPr lang="uk-UA" sz="19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509" y="50905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Обґрунтування теми дисертаційного дослідження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620598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Підпис наукового керівника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6012204"/>
            <a:ext cx="404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Підпис завідувача випускової кафедри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4188" y="537321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дата</a:t>
            </a:r>
            <a:endParaRPr lang="uk-UA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4276869" y="4621790"/>
            <a:ext cx="518881" cy="832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795751" y="5137689"/>
            <a:ext cx="208297" cy="316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547664" y="4678218"/>
            <a:ext cx="720080" cy="942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419872" y="5149408"/>
            <a:ext cx="576064" cy="94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flipH="1">
            <a:off x="3692984" y="4431457"/>
            <a:ext cx="21751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rgbClr val="FF0000"/>
                </a:solidFill>
              </a:rPr>
              <a:t>14         жовтня              22</a:t>
            </a:r>
            <a:endParaRPr lang="uk-UA" sz="15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3855323" y="4872092"/>
            <a:ext cx="21751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rgbClr val="FF0000"/>
                </a:solidFill>
              </a:rPr>
              <a:t>   14         жовтня        22</a:t>
            </a:r>
            <a:endParaRPr lang="uk-UA" sz="15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6030482" y="1484784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17-18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72292"/>
            <a:ext cx="966931" cy="20592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image-removebg-preview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04" y="4872092"/>
            <a:ext cx="644346" cy="26559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180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Методичні рекомендації для опису </a:t>
            </a:r>
            <a:r>
              <a:rPr lang="ru-RU" b="1" dirty="0" err="1" smtClean="0"/>
              <a:t>обґрунтування</a:t>
            </a:r>
            <a:r>
              <a:rPr lang="ru-RU" b="1" dirty="0" smtClean="0"/>
              <a:t> </a:t>
            </a:r>
            <a:r>
              <a:rPr lang="ru-RU" b="1" dirty="0" err="1"/>
              <a:t>вибору</a:t>
            </a:r>
            <a:r>
              <a:rPr lang="ru-RU" b="1" dirty="0"/>
              <a:t> теми </a:t>
            </a:r>
            <a:r>
              <a:rPr lang="ru-RU" b="1" dirty="0" err="1"/>
              <a:t>дисертації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516217" y="14259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9-11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" y="1920135"/>
            <a:ext cx="3425176" cy="3957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95598"/>
            <a:ext cx="3168352" cy="47317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00" y="2495723"/>
            <a:ext cx="2707925" cy="37314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78193"/>
            <a:ext cx="5559819" cy="376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8144" y="2675467"/>
            <a:ext cx="2808312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500" dirty="0"/>
              <a:t>План дисертації </a:t>
            </a:r>
            <a:r>
              <a:rPr lang="uk-UA" sz="1500" dirty="0" smtClean="0"/>
              <a:t>має відповідати основним вимогам </a:t>
            </a:r>
            <a:r>
              <a:rPr lang="uk-UA" sz="1500" dirty="0"/>
              <a:t>оформлення дисертації </a:t>
            </a:r>
            <a:r>
              <a:rPr lang="uk-UA" sz="1500" u="sng" dirty="0"/>
              <a:t>МОН України наказ № 40 від 12.01.2017 року </a:t>
            </a:r>
            <a:r>
              <a:rPr lang="uk-UA" sz="1500" u="sng" dirty="0" smtClean="0"/>
              <a:t>.</a:t>
            </a:r>
          </a:p>
          <a:p>
            <a:pPr marL="0" indent="0">
              <a:buNone/>
            </a:pPr>
            <a:r>
              <a:rPr lang="uk-UA" sz="1500" dirty="0"/>
              <a:t>П</a:t>
            </a:r>
            <a:r>
              <a:rPr lang="uk-UA" sz="1500" dirty="0" smtClean="0"/>
              <a:t>лан </a:t>
            </a:r>
            <a:r>
              <a:rPr lang="uk-UA" sz="1500" dirty="0"/>
              <a:t>складається із назв усіх структурних розділів (4 – 6 залежно від спеціальності) та підрозділів майбутньої дисертації з їх анотованим очікуваним змістом.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План дисертаційної </a:t>
            </a:r>
            <a:r>
              <a:rPr lang="uk-UA" b="1" dirty="0" smtClean="0"/>
              <a:t>роботи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030482" y="1484784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19-20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877272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Підпис аспіранта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6300028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Підпис наукового керівника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42140" y="5723964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дата</a:t>
            </a:r>
            <a:endParaRPr lang="uk-UA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844821" y="5045127"/>
            <a:ext cx="518881" cy="832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363703" y="5561026"/>
            <a:ext cx="208297" cy="316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187624" y="4966042"/>
            <a:ext cx="648072" cy="98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987824" y="5437232"/>
            <a:ext cx="576064" cy="94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flipH="1">
            <a:off x="3380271" y="4760116"/>
            <a:ext cx="2175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FF0000"/>
                </a:solidFill>
              </a:rPr>
              <a:t>14         жовтня               22</a:t>
            </a:r>
            <a:endParaRPr lang="uk-UA" sz="1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3256585" y="5234648"/>
            <a:ext cx="2298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FF0000"/>
                </a:solidFill>
              </a:rPr>
              <a:t>   14            жовтня              22</a:t>
            </a:r>
            <a:endParaRPr lang="uk-UA" sz="1400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0116"/>
            <a:ext cx="966931" cy="20592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 descr="C:\Users\admin\Downloads\image-removebg-preview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45" y="5211437"/>
            <a:ext cx="630350" cy="24594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7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Методичні рекомендації для написання</a:t>
            </a:r>
            <a:r>
              <a:rPr lang="ru-RU" b="1" dirty="0" smtClean="0"/>
              <a:t> плану дисертаційної роботи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506887" y="1556792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</a:t>
            </a:r>
            <a:r>
              <a:rPr lang="uk-UA" sz="1500" b="1" dirty="0" smtClean="0">
                <a:solidFill>
                  <a:schemeClr val="tx2"/>
                </a:solidFill>
              </a:rPr>
              <a:t>12 </a:t>
            </a:r>
            <a:r>
              <a:rPr lang="uk-UA" sz="1500" dirty="0" smtClean="0">
                <a:solidFill>
                  <a:schemeClr val="tx2"/>
                </a:solidFill>
              </a:rPr>
              <a:t>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0553"/>
            <a:ext cx="4716016" cy="3640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7"/>
            <a:ext cx="4390812" cy="2952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1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ЗАГАЛЬНИЙ НАВЧАЛЬНИЙ ПЛАН РОБОТИ АСПІРАНТА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645313" y="16288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21-23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" y="1556792"/>
            <a:ext cx="36703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8472" y="24208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Загальний план роботи складається на ввесь період навчання з урахуванням змісту реалізованої освітньої програми аспірантури, на  яку зарахований аспірант.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645560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спеціальностей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навчально</a:t>
            </a:r>
            <a:r>
              <a:rPr lang="ru-RU" dirty="0" smtClean="0"/>
              <a:t>-методичного </a:t>
            </a:r>
            <a:r>
              <a:rPr lang="ru-RU" dirty="0" err="1" smtClean="0"/>
              <a:t>відділу</a:t>
            </a:r>
            <a:r>
              <a:rPr lang="ru-RU" dirty="0" smtClean="0"/>
              <a:t>. </a:t>
            </a:r>
            <a:r>
              <a:rPr lang="ru-RU" dirty="0" err="1"/>
              <a:t>Д</a:t>
            </a:r>
            <a:r>
              <a:rPr lang="ru-RU" dirty="0" err="1" smtClean="0"/>
              <a:t>оступні</a:t>
            </a:r>
            <a:r>
              <a:rPr lang="ru-RU" dirty="0" smtClean="0"/>
              <a:t> за </a:t>
            </a:r>
            <a:r>
              <a:rPr lang="ru-RU" dirty="0" err="1" smtClean="0">
                <a:hlinkClick r:id="rId3"/>
              </a:rPr>
              <a:t>посиланням</a:t>
            </a:r>
            <a:r>
              <a:rPr lang="ru-RU" dirty="0" smtClean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31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5287"/>
            <a:ext cx="7128792" cy="378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Розміщення навчальних планів на сайті </a:t>
            </a:r>
            <a:r>
              <a:rPr lang="uk-UA" b="1" dirty="0" smtClean="0"/>
              <a:t>навчально-методичного відділу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305287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091279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879506" y="4753559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031634" y="5761671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2521311"/>
            <a:ext cx="194421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4307303"/>
            <a:ext cx="72008" cy="446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932040" y="4969583"/>
            <a:ext cx="79208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84368" y="6381328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00192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продовження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/>
          <a:stretch/>
        </p:blipFill>
        <p:spPr bwMode="auto">
          <a:xfrm>
            <a:off x="611560" y="1878575"/>
            <a:ext cx="6336704" cy="429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r>
              <a:rPr lang="uk-UA" sz="3800" dirty="0" smtClean="0"/>
              <a:t>Розміщення навчальних планів на сайті </a:t>
            </a:r>
            <a:r>
              <a:rPr lang="uk-UA" sz="3800" b="1" dirty="0" smtClean="0"/>
              <a:t>навчально-методичного відділу</a:t>
            </a:r>
            <a:endParaRPr lang="uk-UA" sz="3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78575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150821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645024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884368" y="6525344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92280" y="59264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продовження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6"/>
          <a:stretch/>
        </p:blipFill>
        <p:spPr bwMode="auto">
          <a:xfrm>
            <a:off x="4557903" y="4034938"/>
            <a:ext cx="2318353" cy="27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-11206" r="-2581" b="83181"/>
          <a:stretch/>
        </p:blipFill>
        <p:spPr bwMode="auto">
          <a:xfrm>
            <a:off x="611560" y="5732407"/>
            <a:ext cx="3168352" cy="108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564950" y="5208133"/>
            <a:ext cx="187925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38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r>
              <a:rPr lang="uk-UA" sz="3800" dirty="0" smtClean="0"/>
              <a:t>Розміщення навчальних планів на сайті </a:t>
            </a:r>
            <a:r>
              <a:rPr lang="uk-UA" sz="3800" b="1" dirty="0" smtClean="0"/>
              <a:t>навчально-методичного відділу</a:t>
            </a:r>
            <a:endParaRPr lang="uk-UA" sz="3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276799" cy="43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5576" y="3861048"/>
            <a:ext cx="23042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293096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99592" y="4077072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63688" y="4401108"/>
            <a:ext cx="1440160" cy="2845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"/>
          <a:stretch/>
        </p:blipFill>
        <p:spPr bwMode="auto">
          <a:xfrm>
            <a:off x="2771800" y="4435828"/>
            <a:ext cx="6372200" cy="107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97" y="5445224"/>
            <a:ext cx="6302829" cy="67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932040" y="5484714"/>
            <a:ext cx="2280926" cy="88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4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/>
            <a:r>
              <a:rPr lang="ru-RU" sz="3200" dirty="0" err="1"/>
              <a:t>Розгорнутий</a:t>
            </a:r>
            <a:r>
              <a:rPr lang="ru-RU" sz="3200" dirty="0"/>
              <a:t> план-проспект </a:t>
            </a:r>
            <a:r>
              <a:rPr lang="ru-RU" sz="3200" dirty="0" err="1"/>
              <a:t>дисертаційного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</a:t>
            </a:r>
            <a:r>
              <a:rPr lang="ru-RU" sz="3200" dirty="0" err="1" smtClean="0"/>
              <a:t>аспіранта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dirty="0" smtClean="0"/>
              <a:t>Титульна сторінка</a:t>
            </a:r>
            <a:endParaRPr lang="uk-U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7"/>
            <a:ext cx="3672408" cy="500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19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ЗАГАЛЬНИЙ НАВЧАЛЬНИЙ ПЛАН РОБОТИ АСПІРАНТА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645313" y="16288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21-23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3" y="1786108"/>
            <a:ext cx="3587874" cy="5047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39" y="2747154"/>
            <a:ext cx="3999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Відповідно</a:t>
            </a:r>
            <a:r>
              <a:rPr lang="ru-RU" dirty="0" smtClean="0">
                <a:solidFill>
                  <a:schemeClr val="accent1"/>
                </a:solidFill>
              </a:rPr>
              <a:t> до </a:t>
            </a:r>
            <a:r>
              <a:rPr lang="ru-RU" dirty="0" err="1" smtClean="0">
                <a:solidFill>
                  <a:schemeClr val="accent1"/>
                </a:solidFill>
              </a:rPr>
              <a:t>навчального</a:t>
            </a:r>
            <a:r>
              <a:rPr lang="ru-RU" dirty="0" smtClean="0">
                <a:solidFill>
                  <a:schemeClr val="accent1"/>
                </a:solidFill>
              </a:rPr>
              <a:t> плану, той, </a:t>
            </a:r>
            <a:r>
              <a:rPr lang="ru-RU" dirty="0" err="1" smtClean="0">
                <a:solidFill>
                  <a:schemeClr val="accent1"/>
                </a:solidFill>
              </a:rPr>
              <a:t>хто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навчається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err="1" smtClean="0">
                <a:solidFill>
                  <a:schemeClr val="accent1"/>
                </a:solidFill>
              </a:rPr>
              <a:t>заповнює</a:t>
            </a:r>
            <a:r>
              <a:rPr lang="ru-RU" dirty="0" smtClean="0">
                <a:solidFill>
                  <a:schemeClr val="accent1"/>
                </a:solidFill>
              </a:rPr>
              <a:t> блок «</a:t>
            </a:r>
            <a:r>
              <a:rPr lang="ru-RU" dirty="0" err="1" smtClean="0">
                <a:solidFill>
                  <a:schemeClr val="accent1"/>
                </a:solidFill>
              </a:rPr>
              <a:t>Термін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виконання</a:t>
            </a:r>
            <a:r>
              <a:rPr lang="ru-RU" dirty="0" smtClean="0">
                <a:solidFill>
                  <a:schemeClr val="accent1"/>
                </a:solidFill>
              </a:rPr>
              <a:t> та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 форма </a:t>
            </a:r>
            <a:r>
              <a:rPr lang="ru-RU" dirty="0" err="1" smtClean="0">
                <a:solidFill>
                  <a:schemeClr val="accent1"/>
                </a:solidFill>
              </a:rPr>
              <a:t>звітності</a:t>
            </a:r>
            <a:r>
              <a:rPr lang="ru-RU" dirty="0" smtClean="0">
                <a:solidFill>
                  <a:schemeClr val="accent1"/>
                </a:solidFill>
              </a:rPr>
              <a:t>» для </a:t>
            </a:r>
            <a:r>
              <a:rPr lang="ru-RU" dirty="0" err="1" smtClean="0">
                <a:solidFill>
                  <a:schemeClr val="accent1"/>
                </a:solidFill>
              </a:rPr>
              <a:t>кожної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дисципліни</a:t>
            </a:r>
            <a:r>
              <a:rPr lang="ru-RU" dirty="0" smtClean="0">
                <a:solidFill>
                  <a:schemeClr val="accent1"/>
                </a:solidFill>
              </a:rPr>
              <a:t>, практики та кожного виду </a:t>
            </a:r>
            <a:r>
              <a:rPr lang="ru-RU" dirty="0" err="1" smtClean="0">
                <a:solidFill>
                  <a:schemeClr val="accent1"/>
                </a:solidFill>
              </a:rPr>
              <a:t>робіт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uk-UA" dirty="0">
              <a:solidFill>
                <a:schemeClr val="accent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166727" y="3526658"/>
            <a:ext cx="1800200" cy="195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851920" y="3721975"/>
            <a:ext cx="1224136" cy="502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0"/>
          <a:stretch/>
        </p:blipFill>
        <p:spPr bwMode="auto">
          <a:xfrm>
            <a:off x="478953" y="1470991"/>
            <a:ext cx="3587874" cy="36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79712" y="1786108"/>
            <a:ext cx="1440160" cy="1373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5144635" y="5468442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Підпис аспіранта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73125" y="6419370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Підпис наукового керівника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10476" y="6034351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дата</a:t>
            </a: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2392187" y="6550033"/>
            <a:ext cx="2914718" cy="10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H="1">
            <a:off x="2803168" y="6180701"/>
            <a:ext cx="191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 22     09         22</a:t>
            </a:r>
            <a:endParaRPr lang="uk-UA" sz="1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845158" y="6381328"/>
            <a:ext cx="19428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rgbClr val="FF0000"/>
                </a:solidFill>
              </a:rPr>
              <a:t> 22     09            22</a:t>
            </a:r>
            <a:endParaRPr lang="uk-UA" sz="1000" dirty="0">
              <a:solidFill>
                <a:srgbClr val="FF000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34" y="6219017"/>
            <a:ext cx="483467" cy="102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 descr="C:\Users\admin\Downloads\image-removebg-preview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10" y="6488547"/>
            <a:ext cx="315176" cy="12297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>
            <a:stCxn id="17" idx="1"/>
          </p:cNvCxnSpPr>
          <p:nvPr/>
        </p:nvCxnSpPr>
        <p:spPr>
          <a:xfrm flipH="1">
            <a:off x="3849546" y="6219017"/>
            <a:ext cx="760930" cy="100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1"/>
          </p:cNvCxnSpPr>
          <p:nvPr/>
        </p:nvCxnSpPr>
        <p:spPr>
          <a:xfrm flipH="1">
            <a:off x="3851920" y="6219017"/>
            <a:ext cx="758556" cy="331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5" idx="1"/>
          </p:cNvCxnSpPr>
          <p:nvPr/>
        </p:nvCxnSpPr>
        <p:spPr>
          <a:xfrm flipH="1">
            <a:off x="2392187" y="5653108"/>
            <a:ext cx="2752448" cy="565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r>
              <a:rPr lang="uk-UA" sz="3800" dirty="0" smtClean="0"/>
              <a:t>Розміщення навчальних планів на сайті </a:t>
            </a:r>
            <a:r>
              <a:rPr lang="uk-UA" sz="3800" b="1" dirty="0" smtClean="0"/>
              <a:t>навчально-методичного відділу</a:t>
            </a:r>
            <a:endParaRPr lang="uk-UA" sz="3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276799" cy="43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5576" y="3861048"/>
            <a:ext cx="23042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293096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99592" y="4077072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69" y="5187409"/>
            <a:ext cx="6346026" cy="12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763688" y="4401108"/>
            <a:ext cx="1440160" cy="2845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"/>
          <a:stretch/>
        </p:blipFill>
        <p:spPr bwMode="auto">
          <a:xfrm>
            <a:off x="2699792" y="4149080"/>
            <a:ext cx="6372200" cy="107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883362" y="5157192"/>
            <a:ext cx="2280926" cy="176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85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Приклад заповненого навчального плану роботи аспіранта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645313" y="16288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21-23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/>
          <a:stretch/>
        </p:blipFill>
        <p:spPr bwMode="auto">
          <a:xfrm>
            <a:off x="35496" y="2182798"/>
            <a:ext cx="2880320" cy="4430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10487"/>
            <a:ext cx="3024708" cy="4430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1678"/>
          <a:stretch/>
        </p:blipFill>
        <p:spPr bwMode="auto">
          <a:xfrm>
            <a:off x="5796136" y="2822396"/>
            <a:ext cx="3242122" cy="340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8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40138" y="2675467"/>
            <a:ext cx="3103862" cy="3450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Навчальні плани </a:t>
            </a:r>
            <a:r>
              <a:rPr lang="uk-UA" dirty="0"/>
              <a:t>на навчальний рік відрізняються від загального плану ступенем деталізації, більш докладним описом обсягу та змісту планованих видів роботи, а також наявністю відомостей про виконання</a:t>
            </a:r>
            <a:r>
              <a:rPr lang="uk-UA" dirty="0" smtClean="0"/>
              <a:t>. Навчальний план </a:t>
            </a:r>
            <a:r>
              <a:rPr lang="uk-UA" dirty="0"/>
              <a:t>1-го </a:t>
            </a:r>
            <a:r>
              <a:rPr lang="uk-UA" dirty="0" smtClean="0"/>
              <a:t>півріччя (і т.д.) необхідно </a:t>
            </a:r>
            <a:r>
              <a:rPr lang="uk-UA" dirty="0"/>
              <a:t>заповнити та надати один екземпляр індивідуального плану роботи аспіранта у відділ аспірантури та докторантури, а другий – на </a:t>
            </a:r>
            <a:r>
              <a:rPr lang="uk-UA" dirty="0" smtClean="0"/>
              <a:t>кафедру.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Навчальний</a:t>
            </a:r>
            <a:r>
              <a:rPr lang="ru-RU" dirty="0"/>
              <a:t> план І </a:t>
            </a:r>
            <a:r>
              <a:rPr lang="ru-RU" dirty="0" err="1"/>
              <a:t>півріччя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року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аспіранта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2798"/>
            <a:ext cx="5860626" cy="376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6645313" y="16288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</a:t>
            </a:r>
            <a:r>
              <a:rPr lang="uk-UA" sz="1500" b="1" dirty="0" smtClean="0">
                <a:solidFill>
                  <a:schemeClr val="tx2"/>
                </a:solidFill>
              </a:rPr>
              <a:t>24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3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00200"/>
          </a:xfrm>
        </p:spPr>
        <p:txBody>
          <a:bodyPr>
            <a:noAutofit/>
          </a:bodyPr>
          <a:lstStyle/>
          <a:p>
            <a:r>
              <a:rPr lang="ru-RU" sz="3500" dirty="0" smtClean="0"/>
              <a:t>Приклад </a:t>
            </a:r>
            <a:r>
              <a:rPr lang="ru-RU" sz="3500" dirty="0" err="1" smtClean="0"/>
              <a:t>заповнення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навчального</a:t>
            </a:r>
            <a:r>
              <a:rPr lang="ru-RU" sz="3500" dirty="0" smtClean="0"/>
              <a:t> плану за </a:t>
            </a:r>
            <a:r>
              <a:rPr lang="ru-RU" sz="3500" dirty="0"/>
              <a:t>І </a:t>
            </a:r>
            <a:r>
              <a:rPr lang="ru-RU" sz="3500" dirty="0" err="1"/>
              <a:t>півріччя</a:t>
            </a:r>
            <a:r>
              <a:rPr lang="ru-RU" sz="3500" dirty="0"/>
              <a:t> </a:t>
            </a:r>
            <a:r>
              <a:rPr lang="ru-RU" sz="3500" dirty="0" err="1"/>
              <a:t>першого</a:t>
            </a:r>
            <a:r>
              <a:rPr lang="ru-RU" sz="3500" dirty="0"/>
              <a:t> </a:t>
            </a:r>
            <a:r>
              <a:rPr lang="ru-RU" sz="3500" dirty="0" err="1"/>
              <a:t>навчального</a:t>
            </a:r>
            <a:r>
              <a:rPr lang="ru-RU" sz="3500" dirty="0"/>
              <a:t> року </a:t>
            </a:r>
            <a:r>
              <a:rPr lang="ru-RU" sz="3500" dirty="0" err="1"/>
              <a:t>підготовки</a:t>
            </a:r>
            <a:r>
              <a:rPr lang="ru-RU" sz="3500" dirty="0"/>
              <a:t> </a:t>
            </a:r>
            <a:r>
              <a:rPr lang="ru-RU" sz="3500" dirty="0" err="1"/>
              <a:t>аспіранта</a:t>
            </a:r>
            <a:endParaRPr lang="uk-UA" sz="3500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804248" y="1772816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</a:t>
            </a:r>
            <a:r>
              <a:rPr lang="uk-UA" sz="1500" b="1" dirty="0" smtClean="0">
                <a:solidFill>
                  <a:schemeClr val="tx2"/>
                </a:solidFill>
              </a:rPr>
              <a:t>24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0426"/>
            <a:ext cx="6667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499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3960440"/>
          </a:xfrm>
        </p:spPr>
        <p:txBody>
          <a:bodyPr>
            <a:normAutofit/>
          </a:bodyPr>
          <a:lstStyle/>
          <a:p>
            <a:r>
              <a:rPr lang="uk-UA" dirty="0"/>
              <a:t>Перед </a:t>
            </a:r>
            <a:r>
              <a:rPr lang="uk-UA" dirty="0" smtClean="0"/>
              <a:t>атестацією аспірант забирає </a:t>
            </a:r>
            <a:r>
              <a:rPr lang="uk-UA" dirty="0"/>
              <a:t>обидва екземпляри індивідуального плану роботи аспіранта та заповнює результати виконаних робіт та </a:t>
            </a:r>
            <a:r>
              <a:rPr lang="uk-UA" dirty="0" smtClean="0"/>
              <a:t>атестації за певне півріччя. Після </a:t>
            </a:r>
            <a:r>
              <a:rPr lang="uk-UA" dirty="0"/>
              <a:t>проходження </a:t>
            </a:r>
            <a:r>
              <a:rPr lang="uk-UA" dirty="0" smtClean="0"/>
              <a:t>атестації </a:t>
            </a:r>
            <a:r>
              <a:rPr lang="uk-UA" dirty="0"/>
              <a:t>аспірант подає розгорнутий звіт про виконану роботу та робочий план наступного </a:t>
            </a:r>
            <a:r>
              <a:rPr lang="uk-UA" dirty="0" smtClean="0"/>
              <a:t>півріччя навчального </a:t>
            </a:r>
            <a:r>
              <a:rPr lang="uk-UA" dirty="0"/>
              <a:t>року. Індивідуальний план роботи аспіранта здається </a:t>
            </a:r>
            <a:r>
              <a:rPr lang="uk-UA" b="1" u="sng" dirty="0" smtClean="0"/>
              <a:t>до </a:t>
            </a:r>
            <a:r>
              <a:rPr lang="uk-UA" b="1" u="sng" dirty="0"/>
              <a:t>відділу аспірантури та </a:t>
            </a:r>
            <a:r>
              <a:rPr lang="uk-UA" b="1" u="sng" dirty="0" smtClean="0"/>
              <a:t>докторантури.</a:t>
            </a:r>
            <a:endParaRPr lang="uk-UA" b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Атестація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39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28274"/>
          </a:xfrm>
        </p:spPr>
        <p:txBody>
          <a:bodyPr>
            <a:normAutofit fontScale="90000"/>
          </a:bodyPr>
          <a:lstStyle/>
          <a:p>
            <a:pPr indent="2686050" algn="l"/>
            <a:r>
              <a:rPr lang="uk-UA" dirty="0" smtClean="0"/>
              <a:t>Атестація</a:t>
            </a:r>
            <a:br>
              <a:rPr lang="uk-UA" dirty="0" smtClean="0"/>
            </a:br>
            <a:r>
              <a:rPr lang="uk-UA" sz="3200" dirty="0" smtClean="0"/>
              <a:t>Після </a:t>
            </a:r>
            <a:r>
              <a:rPr lang="uk-UA" sz="3200" dirty="0"/>
              <a:t>закінчення І півріччя першого навчального року аспірантської підготовки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516216" y="1196752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25-26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0" y="1866602"/>
            <a:ext cx="3435350" cy="495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79302"/>
            <a:ext cx="3397250" cy="494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938544"/>
          </a:xfrm>
        </p:spPr>
        <p:txBody>
          <a:bodyPr>
            <a:normAutofit/>
          </a:bodyPr>
          <a:lstStyle/>
          <a:p>
            <a:r>
              <a:rPr lang="uk-UA" sz="3600" b="1" dirty="0"/>
              <a:t>Навчальний план ІІ півріччя першого навчального року підготовки аспіранта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804248" y="1351801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27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104658" cy="44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558" y="302248"/>
            <a:ext cx="8579296" cy="1224136"/>
          </a:xfrm>
        </p:spPr>
        <p:txBody>
          <a:bodyPr>
            <a:noAutofit/>
          </a:bodyPr>
          <a:lstStyle/>
          <a:p>
            <a:r>
              <a:rPr lang="uk-UA" sz="3400" dirty="0"/>
              <a:t/>
            </a:r>
            <a:br>
              <a:rPr lang="uk-UA" sz="3400" dirty="0"/>
            </a:br>
            <a:r>
              <a:rPr lang="uk-UA" sz="3400" b="1" dirty="0" smtClean="0"/>
              <a:t>АТЕСТАЦІЯ</a:t>
            </a:r>
            <a:r>
              <a:rPr lang="uk-UA" sz="3400" dirty="0" smtClean="0"/>
              <a:t> </a:t>
            </a:r>
            <a:br>
              <a:rPr lang="uk-UA" sz="3400" dirty="0" smtClean="0"/>
            </a:br>
            <a:r>
              <a:rPr lang="uk-UA" sz="3400" dirty="0" smtClean="0"/>
              <a:t>Після </a:t>
            </a:r>
            <a:r>
              <a:rPr lang="uk-UA" sz="3400" dirty="0"/>
              <a:t>закінчення ІІ півріччя першого навчального року аспірантської підготовки</a:t>
            </a:r>
            <a:br>
              <a:rPr lang="uk-UA" sz="3400" dirty="0"/>
            </a:br>
            <a:endParaRPr lang="uk-UA" sz="3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6" y="1825868"/>
            <a:ext cx="3448050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6732240" y="16288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28-29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10" y="2182798"/>
            <a:ext cx="3468179" cy="440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0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938544"/>
          </a:xfrm>
        </p:spPr>
        <p:txBody>
          <a:bodyPr>
            <a:normAutofit/>
          </a:bodyPr>
          <a:lstStyle/>
          <a:p>
            <a:r>
              <a:rPr lang="uk-UA" sz="3600" b="1" dirty="0"/>
              <a:t>Навчальний план І півріччя другого навчального року підготовки аспіранта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804248" y="1351801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30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6722"/>
            <a:ext cx="6787336" cy="462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9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Розгорнутий</a:t>
            </a:r>
            <a:r>
              <a:rPr lang="ru-RU" dirty="0"/>
              <a:t> план-проспект </a:t>
            </a:r>
            <a:r>
              <a:rPr lang="ru-RU" dirty="0" err="1"/>
              <a:t>дисертаційного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аспіранта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0454"/>
            <a:ext cx="3648968" cy="4902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1" y="2061292"/>
            <a:ext cx="3555195" cy="4742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6508755" y="1484784"/>
            <a:ext cx="238372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2-3 розгорнутого плану-проспекту</a:t>
            </a:r>
            <a:endParaRPr lang="uk-UA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43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558" y="302248"/>
            <a:ext cx="8579296" cy="1224136"/>
          </a:xfrm>
        </p:spPr>
        <p:txBody>
          <a:bodyPr>
            <a:noAutofit/>
          </a:bodyPr>
          <a:lstStyle/>
          <a:p>
            <a:r>
              <a:rPr lang="uk-UA" sz="3400" dirty="0" smtClean="0"/>
              <a:t/>
            </a:r>
            <a:br>
              <a:rPr lang="uk-UA" sz="3400" dirty="0" smtClean="0"/>
            </a:br>
            <a:r>
              <a:rPr lang="uk-UA" sz="3400" b="1" dirty="0" smtClean="0"/>
              <a:t>АТЕСТАЦІЯ</a:t>
            </a:r>
            <a:r>
              <a:rPr lang="uk-UA" sz="3400" dirty="0" smtClean="0"/>
              <a:t> </a:t>
            </a:r>
            <a:br>
              <a:rPr lang="uk-UA" sz="3400" dirty="0" smtClean="0"/>
            </a:br>
            <a:r>
              <a:rPr lang="ru-RU" sz="3400" dirty="0" err="1"/>
              <a:t>Після</a:t>
            </a:r>
            <a:r>
              <a:rPr lang="ru-RU" sz="3400" dirty="0"/>
              <a:t> </a:t>
            </a:r>
            <a:r>
              <a:rPr lang="ru-RU" sz="3400" dirty="0" err="1"/>
              <a:t>закінчення</a:t>
            </a:r>
            <a:r>
              <a:rPr lang="ru-RU" sz="3400" dirty="0"/>
              <a:t> І </a:t>
            </a:r>
            <a:r>
              <a:rPr lang="ru-RU" sz="3400" dirty="0" err="1"/>
              <a:t>півріччя</a:t>
            </a:r>
            <a:r>
              <a:rPr lang="ru-RU" sz="3400" dirty="0"/>
              <a:t> другого </a:t>
            </a:r>
            <a:r>
              <a:rPr lang="ru-RU" sz="3400" dirty="0" err="1"/>
              <a:t>навчального</a:t>
            </a:r>
            <a:r>
              <a:rPr lang="ru-RU" sz="3400" dirty="0"/>
              <a:t> року </a:t>
            </a:r>
            <a:r>
              <a:rPr lang="ru-RU" sz="3400" dirty="0" err="1"/>
              <a:t>аспірантської</a:t>
            </a:r>
            <a:r>
              <a:rPr lang="ru-RU" sz="3400" dirty="0"/>
              <a:t> </a:t>
            </a:r>
            <a:r>
              <a:rPr lang="ru-RU" sz="3400" dirty="0" err="1"/>
              <a:t>підготовки</a:t>
            </a:r>
            <a:r>
              <a:rPr lang="uk-UA" sz="3400" dirty="0" smtClean="0"/>
              <a:t/>
            </a:r>
            <a:br>
              <a:rPr lang="uk-UA" sz="3400" dirty="0" smtClean="0"/>
            </a:br>
            <a:endParaRPr lang="uk-UA" sz="34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32240" y="16288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31-32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4" y="1832308"/>
            <a:ext cx="3454400" cy="485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39" y="2182798"/>
            <a:ext cx="3204673" cy="4331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6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93854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Навчальний</a:t>
            </a:r>
            <a:r>
              <a:rPr lang="ru-RU" sz="3600" b="1" dirty="0"/>
              <a:t> план ІІ </a:t>
            </a:r>
            <a:r>
              <a:rPr lang="ru-RU" sz="3600" b="1" dirty="0" err="1"/>
              <a:t>півріччя</a:t>
            </a:r>
            <a:r>
              <a:rPr lang="ru-RU" sz="3600" b="1" dirty="0"/>
              <a:t> другого </a:t>
            </a:r>
            <a:r>
              <a:rPr lang="ru-RU" sz="3600" b="1" dirty="0" err="1"/>
              <a:t>навчального</a:t>
            </a:r>
            <a:r>
              <a:rPr lang="ru-RU" sz="3600" b="1" dirty="0"/>
              <a:t> року </a:t>
            </a:r>
            <a:r>
              <a:rPr lang="ru-RU" sz="3600" b="1" dirty="0" err="1"/>
              <a:t>підготовки</a:t>
            </a:r>
            <a:r>
              <a:rPr lang="ru-RU" sz="3600" b="1" dirty="0"/>
              <a:t> </a:t>
            </a:r>
            <a:r>
              <a:rPr lang="ru-RU" sz="3600" b="1" dirty="0" err="1"/>
              <a:t>аспіранта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804248" y="1351801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33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5799"/>
            <a:ext cx="7604888" cy="485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893" y="116632"/>
            <a:ext cx="8579296" cy="1224136"/>
          </a:xfrm>
        </p:spPr>
        <p:txBody>
          <a:bodyPr>
            <a:noAutofit/>
          </a:bodyPr>
          <a:lstStyle/>
          <a:p>
            <a:r>
              <a:rPr lang="uk-UA" sz="3400" dirty="0" smtClean="0"/>
              <a:t/>
            </a:r>
            <a:br>
              <a:rPr lang="uk-UA" sz="3400" dirty="0" smtClean="0"/>
            </a:br>
            <a:r>
              <a:rPr lang="uk-UA" sz="3400" b="1" dirty="0" smtClean="0"/>
              <a:t>АТЕСТАЦІЯ</a:t>
            </a:r>
            <a:r>
              <a:rPr lang="uk-UA" sz="3400" dirty="0" smtClean="0"/>
              <a:t> </a:t>
            </a:r>
            <a:br>
              <a:rPr lang="uk-UA" sz="3400" dirty="0" smtClean="0"/>
            </a:br>
            <a:r>
              <a:rPr lang="ru-RU" sz="3400" dirty="0" err="1"/>
              <a:t>Після</a:t>
            </a:r>
            <a:r>
              <a:rPr lang="ru-RU" sz="3400" dirty="0"/>
              <a:t> </a:t>
            </a:r>
            <a:r>
              <a:rPr lang="ru-RU" sz="3400" dirty="0" err="1"/>
              <a:t>закінчення</a:t>
            </a:r>
            <a:r>
              <a:rPr lang="ru-RU" sz="3400" dirty="0"/>
              <a:t> ІІ </a:t>
            </a:r>
            <a:r>
              <a:rPr lang="ru-RU" sz="3400" dirty="0" err="1"/>
              <a:t>півріччя</a:t>
            </a:r>
            <a:r>
              <a:rPr lang="ru-RU" sz="3400" dirty="0"/>
              <a:t> другого </a:t>
            </a:r>
            <a:r>
              <a:rPr lang="ru-RU" sz="3400" dirty="0" err="1"/>
              <a:t>навчального</a:t>
            </a:r>
            <a:r>
              <a:rPr lang="ru-RU" sz="3400" dirty="0"/>
              <a:t> року </a:t>
            </a:r>
            <a:r>
              <a:rPr lang="ru-RU" sz="3400" dirty="0" err="1"/>
              <a:t>аспірантської</a:t>
            </a:r>
            <a:r>
              <a:rPr lang="ru-RU" sz="3400" dirty="0"/>
              <a:t> </a:t>
            </a:r>
            <a:r>
              <a:rPr lang="ru-RU" sz="3400" dirty="0" err="1"/>
              <a:t>підготовки</a:t>
            </a:r>
            <a:endParaRPr lang="uk-UA" sz="34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804248" y="1700808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34-35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8" y="1944531"/>
            <a:ext cx="3359150" cy="479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54806"/>
            <a:ext cx="3312368" cy="433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5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938544"/>
          </a:xfrm>
        </p:spPr>
        <p:txBody>
          <a:bodyPr>
            <a:normAutofit/>
          </a:bodyPr>
          <a:lstStyle/>
          <a:p>
            <a:r>
              <a:rPr lang="uk-UA" sz="3600" b="1" dirty="0"/>
              <a:t>Навчальний план І півріччя третього навчального року підготовки аспіранта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804248" y="1351801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36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8" y="1988840"/>
            <a:ext cx="6822696" cy="442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3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558" y="302248"/>
            <a:ext cx="8579296" cy="1224136"/>
          </a:xfrm>
        </p:spPr>
        <p:txBody>
          <a:bodyPr>
            <a:noAutofit/>
          </a:bodyPr>
          <a:lstStyle/>
          <a:p>
            <a:r>
              <a:rPr lang="uk-UA" sz="3300" dirty="0" smtClean="0"/>
              <a:t/>
            </a:r>
            <a:br>
              <a:rPr lang="uk-UA" sz="3300" dirty="0" smtClean="0"/>
            </a:br>
            <a:r>
              <a:rPr lang="uk-UA" sz="3300" b="1" dirty="0" smtClean="0"/>
              <a:t>АТЕСТАЦІЯ</a:t>
            </a:r>
            <a:r>
              <a:rPr lang="uk-UA" sz="3300" dirty="0" smtClean="0"/>
              <a:t> </a:t>
            </a:r>
            <a:br>
              <a:rPr lang="uk-UA" sz="3300" dirty="0" smtClean="0"/>
            </a:br>
            <a:r>
              <a:rPr lang="ru-RU" sz="3300" dirty="0" err="1"/>
              <a:t>Після</a:t>
            </a:r>
            <a:r>
              <a:rPr lang="ru-RU" sz="3300" dirty="0"/>
              <a:t> </a:t>
            </a:r>
            <a:r>
              <a:rPr lang="ru-RU" sz="3300" dirty="0" err="1"/>
              <a:t>закінчення</a:t>
            </a:r>
            <a:r>
              <a:rPr lang="ru-RU" sz="3300" dirty="0"/>
              <a:t> І </a:t>
            </a:r>
            <a:r>
              <a:rPr lang="ru-RU" sz="3300" dirty="0" err="1"/>
              <a:t>півріччя</a:t>
            </a:r>
            <a:r>
              <a:rPr lang="ru-RU" sz="3300" dirty="0"/>
              <a:t> другого </a:t>
            </a:r>
            <a:r>
              <a:rPr lang="ru-RU" sz="3300" dirty="0" err="1"/>
              <a:t>навчального</a:t>
            </a:r>
            <a:r>
              <a:rPr lang="ru-RU" sz="3300" dirty="0"/>
              <a:t> року </a:t>
            </a:r>
            <a:r>
              <a:rPr lang="ru-RU" sz="3300" dirty="0" err="1"/>
              <a:t>аспірантської</a:t>
            </a:r>
            <a:r>
              <a:rPr lang="ru-RU" sz="3300" dirty="0"/>
              <a:t> </a:t>
            </a:r>
            <a:r>
              <a:rPr lang="ru-RU" sz="3300" dirty="0" err="1"/>
              <a:t>підготовки</a:t>
            </a:r>
            <a:r>
              <a:rPr lang="uk-UA" sz="3300" dirty="0" smtClean="0"/>
              <a:t/>
            </a:r>
            <a:br>
              <a:rPr lang="uk-UA" sz="3300" dirty="0" smtClean="0"/>
            </a:br>
            <a:endParaRPr lang="uk-UA" sz="33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32240" y="16288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37-38 	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2" y="1731324"/>
            <a:ext cx="35560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182798"/>
            <a:ext cx="3187410" cy="4607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8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93854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Навчальний</a:t>
            </a:r>
            <a:r>
              <a:rPr lang="ru-RU" sz="3600" b="1" dirty="0"/>
              <a:t> план ІІ </a:t>
            </a:r>
            <a:r>
              <a:rPr lang="ru-RU" sz="3600" b="1" dirty="0" err="1"/>
              <a:t>півріччя</a:t>
            </a:r>
            <a:r>
              <a:rPr lang="ru-RU" sz="3600" b="1" dirty="0"/>
              <a:t> другого </a:t>
            </a:r>
            <a:r>
              <a:rPr lang="ru-RU" sz="3600" b="1" dirty="0" err="1"/>
              <a:t>навчального</a:t>
            </a:r>
            <a:r>
              <a:rPr lang="ru-RU" sz="3600" b="1" dirty="0"/>
              <a:t> року </a:t>
            </a:r>
            <a:r>
              <a:rPr lang="ru-RU" sz="3600" b="1" dirty="0" err="1"/>
              <a:t>підготовки</a:t>
            </a:r>
            <a:r>
              <a:rPr lang="ru-RU" sz="3600" b="1" dirty="0"/>
              <a:t> </a:t>
            </a:r>
            <a:r>
              <a:rPr lang="ru-RU" sz="3600" b="1" dirty="0" err="1"/>
              <a:t>аспіранта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804248" y="1351801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39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6" y="1905799"/>
            <a:ext cx="6878069" cy="46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558" y="302248"/>
            <a:ext cx="8579296" cy="1224136"/>
          </a:xfrm>
        </p:spPr>
        <p:txBody>
          <a:bodyPr>
            <a:noAutofit/>
          </a:bodyPr>
          <a:lstStyle/>
          <a:p>
            <a:r>
              <a:rPr lang="uk-UA" sz="3400" dirty="0" smtClean="0"/>
              <a:t/>
            </a:r>
            <a:br>
              <a:rPr lang="uk-UA" sz="3400" dirty="0" smtClean="0"/>
            </a:br>
            <a:r>
              <a:rPr lang="uk-UA" sz="3400" b="1" dirty="0" smtClean="0"/>
              <a:t>АТЕСТАЦІЯ</a:t>
            </a:r>
            <a:r>
              <a:rPr lang="uk-UA" sz="3400" dirty="0" smtClean="0"/>
              <a:t> </a:t>
            </a:r>
            <a:br>
              <a:rPr lang="uk-UA" sz="3400" dirty="0" smtClean="0"/>
            </a:br>
            <a:r>
              <a:rPr lang="ru-RU" sz="3400" dirty="0" err="1"/>
              <a:t>Після</a:t>
            </a:r>
            <a:r>
              <a:rPr lang="ru-RU" sz="3400" dirty="0"/>
              <a:t> </a:t>
            </a:r>
            <a:r>
              <a:rPr lang="ru-RU" sz="3400" dirty="0" err="1"/>
              <a:t>закінчення</a:t>
            </a:r>
            <a:r>
              <a:rPr lang="ru-RU" sz="3400" dirty="0"/>
              <a:t> І </a:t>
            </a:r>
            <a:r>
              <a:rPr lang="ru-RU" sz="3400" dirty="0" err="1"/>
              <a:t>півріччя</a:t>
            </a:r>
            <a:r>
              <a:rPr lang="ru-RU" sz="3400" dirty="0"/>
              <a:t> другого </a:t>
            </a:r>
            <a:r>
              <a:rPr lang="ru-RU" sz="3400" dirty="0" err="1"/>
              <a:t>навчального</a:t>
            </a:r>
            <a:r>
              <a:rPr lang="ru-RU" sz="3400" dirty="0"/>
              <a:t> року </a:t>
            </a:r>
            <a:r>
              <a:rPr lang="ru-RU" sz="3400" dirty="0" err="1"/>
              <a:t>аспірантської</a:t>
            </a:r>
            <a:r>
              <a:rPr lang="ru-RU" sz="3400" dirty="0"/>
              <a:t> </a:t>
            </a:r>
            <a:r>
              <a:rPr lang="ru-RU" sz="3400" dirty="0" err="1"/>
              <a:t>підготовки</a:t>
            </a:r>
            <a:r>
              <a:rPr lang="uk-UA" sz="3400" dirty="0" smtClean="0"/>
              <a:t/>
            </a:r>
            <a:br>
              <a:rPr lang="uk-UA" sz="3400" dirty="0" smtClean="0"/>
            </a:br>
            <a:endParaRPr lang="uk-UA" sz="34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32240" y="16288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40-41 	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799"/>
            <a:ext cx="32893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7467"/>
            <a:ext cx="3051496" cy="441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3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93854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Навчальний</a:t>
            </a:r>
            <a:r>
              <a:rPr lang="ru-RU" sz="3600" b="1" dirty="0"/>
              <a:t> план ІІ </a:t>
            </a:r>
            <a:r>
              <a:rPr lang="ru-RU" sz="3600" b="1" dirty="0" err="1"/>
              <a:t>півріччя</a:t>
            </a:r>
            <a:r>
              <a:rPr lang="ru-RU" sz="3600" b="1" dirty="0"/>
              <a:t> другого </a:t>
            </a:r>
            <a:r>
              <a:rPr lang="ru-RU" sz="3600" b="1" dirty="0" err="1"/>
              <a:t>навчального</a:t>
            </a:r>
            <a:r>
              <a:rPr lang="ru-RU" sz="3600" b="1" dirty="0"/>
              <a:t> року </a:t>
            </a:r>
            <a:r>
              <a:rPr lang="ru-RU" sz="3600" b="1" dirty="0" err="1"/>
              <a:t>підготовки</a:t>
            </a:r>
            <a:r>
              <a:rPr lang="ru-RU" sz="3600" b="1" dirty="0"/>
              <a:t> </a:t>
            </a:r>
            <a:r>
              <a:rPr lang="ru-RU" sz="3600" b="1" dirty="0" err="1"/>
              <a:t>аспіранта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804248" y="1351801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42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8832" cy="4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558" y="302248"/>
            <a:ext cx="8579296" cy="1224136"/>
          </a:xfrm>
        </p:spPr>
        <p:txBody>
          <a:bodyPr>
            <a:noAutofit/>
          </a:bodyPr>
          <a:lstStyle/>
          <a:p>
            <a:r>
              <a:rPr lang="uk-UA" sz="3400" dirty="0" smtClean="0"/>
              <a:t/>
            </a:r>
            <a:br>
              <a:rPr lang="uk-UA" sz="3400" dirty="0" smtClean="0"/>
            </a:br>
            <a:r>
              <a:rPr lang="uk-UA" sz="3400" b="1" dirty="0" smtClean="0"/>
              <a:t>АТЕСТАЦІЯ</a:t>
            </a:r>
            <a:r>
              <a:rPr lang="uk-UA" sz="3400" dirty="0" smtClean="0"/>
              <a:t> </a:t>
            </a:r>
            <a:br>
              <a:rPr lang="uk-UA" sz="3400" dirty="0" smtClean="0"/>
            </a:br>
            <a:r>
              <a:rPr lang="ru-RU" sz="3400" dirty="0" err="1"/>
              <a:t>Після</a:t>
            </a:r>
            <a:r>
              <a:rPr lang="ru-RU" sz="3400" dirty="0"/>
              <a:t> </a:t>
            </a:r>
            <a:r>
              <a:rPr lang="ru-RU" sz="3400" dirty="0" err="1"/>
              <a:t>закінчення</a:t>
            </a:r>
            <a:r>
              <a:rPr lang="ru-RU" sz="3400" dirty="0"/>
              <a:t> І </a:t>
            </a:r>
            <a:r>
              <a:rPr lang="ru-RU" sz="3400" dirty="0" err="1"/>
              <a:t>півріччя</a:t>
            </a:r>
            <a:r>
              <a:rPr lang="ru-RU" sz="3400" dirty="0"/>
              <a:t> другого </a:t>
            </a:r>
            <a:r>
              <a:rPr lang="ru-RU" sz="3400" dirty="0" err="1"/>
              <a:t>навчального</a:t>
            </a:r>
            <a:r>
              <a:rPr lang="ru-RU" sz="3400" dirty="0"/>
              <a:t> року </a:t>
            </a:r>
            <a:r>
              <a:rPr lang="ru-RU" sz="3400" dirty="0" err="1"/>
              <a:t>аспірантської</a:t>
            </a:r>
            <a:r>
              <a:rPr lang="ru-RU" sz="3400" dirty="0"/>
              <a:t> </a:t>
            </a:r>
            <a:r>
              <a:rPr lang="ru-RU" sz="3400" dirty="0" err="1"/>
              <a:t>підготовки</a:t>
            </a:r>
            <a:r>
              <a:rPr lang="uk-UA" sz="3400" dirty="0" smtClean="0"/>
              <a:t/>
            </a:r>
            <a:br>
              <a:rPr lang="uk-UA" sz="3400" dirty="0" smtClean="0"/>
            </a:br>
            <a:endParaRPr lang="uk-UA" sz="34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32240" y="1628800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43-44	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9328"/>
            <a:ext cx="3390900" cy="494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3242774" cy="4487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93854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Навчальний</a:t>
            </a:r>
            <a:r>
              <a:rPr lang="ru-RU" sz="3600" b="1" dirty="0"/>
              <a:t> план ІІ </a:t>
            </a:r>
            <a:r>
              <a:rPr lang="ru-RU" sz="3600" b="1" dirty="0" err="1"/>
              <a:t>півріччя</a:t>
            </a:r>
            <a:r>
              <a:rPr lang="ru-RU" sz="3600" b="1" dirty="0"/>
              <a:t> другого </a:t>
            </a:r>
            <a:r>
              <a:rPr lang="ru-RU" sz="3600" b="1" dirty="0" err="1"/>
              <a:t>навчального</a:t>
            </a:r>
            <a:r>
              <a:rPr lang="ru-RU" sz="3600" b="1" dirty="0"/>
              <a:t> року </a:t>
            </a:r>
            <a:r>
              <a:rPr lang="ru-RU" sz="3600" b="1" dirty="0" err="1"/>
              <a:t>підготовки</a:t>
            </a:r>
            <a:r>
              <a:rPr lang="ru-RU" sz="3600" b="1" dirty="0"/>
              <a:t> </a:t>
            </a:r>
            <a:r>
              <a:rPr lang="ru-RU" sz="3600" b="1" dirty="0" err="1"/>
              <a:t>аспіранта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804248" y="1351801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45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9545"/>
            <a:ext cx="6830341" cy="48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8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Розгорнутий</a:t>
            </a:r>
            <a:r>
              <a:rPr lang="ru-RU" dirty="0"/>
              <a:t> план-проспект </a:t>
            </a:r>
            <a:r>
              <a:rPr lang="ru-RU" dirty="0" err="1"/>
              <a:t>дисертаційного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аспіранта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508755" y="1484784"/>
            <a:ext cx="238372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4-5 розгорнутого плану-проспекту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5" y="2038782"/>
            <a:ext cx="3612128" cy="4764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01" y="2060848"/>
            <a:ext cx="3611516" cy="4759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935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Залікова книжка аспіранта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228184" y="1484784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51-52</a:t>
            </a:r>
            <a:r>
              <a:rPr lang="uk-UA" sz="1500" dirty="0" smtClean="0">
                <a:solidFill>
                  <a:schemeClr val="tx2"/>
                </a:solidFill>
              </a:rPr>
              <a:t> </a:t>
            </a:r>
            <a:r>
              <a:rPr lang="uk-UA" sz="1500" dirty="0" smtClean="0">
                <a:solidFill>
                  <a:schemeClr val="tx2"/>
                </a:solidFill>
              </a:rPr>
              <a:t>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8" y="1916832"/>
            <a:ext cx="3486150" cy="470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9152"/>
            <a:ext cx="3613113" cy="4390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642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Залікова книжка аспіранта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501297" y="1196752"/>
            <a:ext cx="21751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</a:t>
            </a:r>
            <a:r>
              <a:rPr lang="uk-UA" sz="1500" b="1" dirty="0" smtClean="0">
                <a:solidFill>
                  <a:schemeClr val="tx2"/>
                </a:solidFill>
              </a:rPr>
              <a:t>53-56</a:t>
            </a:r>
            <a:r>
              <a:rPr lang="uk-UA" sz="1500" dirty="0" smtClean="0">
                <a:solidFill>
                  <a:schemeClr val="tx2"/>
                </a:solidFill>
              </a:rPr>
              <a:t> індивідуального плану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4988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3932748" cy="36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657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900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Дякую</a:t>
            </a:r>
            <a:r>
              <a:rPr lang="ru-RU" b="1" dirty="0">
                <a:solidFill>
                  <a:schemeClr val="tx2"/>
                </a:solidFill>
              </a:rPr>
              <a:t> за </a:t>
            </a:r>
            <a:r>
              <a:rPr lang="ru-RU" b="1" dirty="0" err="1">
                <a:solidFill>
                  <a:schemeClr val="tx2"/>
                </a:solidFill>
              </a:rPr>
              <a:t>увагу</a:t>
            </a:r>
            <a:r>
              <a:rPr lang="ru-RU" b="1" dirty="0">
                <a:solidFill>
                  <a:schemeClr val="tx2"/>
                </a:solidFill>
              </a:rPr>
              <a:t>!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err="1" smtClean="0">
                <a:solidFill>
                  <a:schemeClr val="tx2"/>
                </a:solidFill>
              </a:rPr>
              <a:t>Бажаю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успіхів</a:t>
            </a:r>
            <a:r>
              <a:rPr lang="ru-RU" b="1" dirty="0">
                <a:solidFill>
                  <a:schemeClr val="tx2"/>
                </a:solidFill>
              </a:rPr>
              <a:t> у </a:t>
            </a:r>
            <a:r>
              <a:rPr lang="ru-RU" b="1" dirty="0" err="1">
                <a:solidFill>
                  <a:schemeClr val="tx2"/>
                </a:solidFill>
              </a:rPr>
              <a:t>навчанні</a:t>
            </a:r>
            <a:r>
              <a:rPr lang="ru-RU" b="1" dirty="0">
                <a:solidFill>
                  <a:schemeClr val="tx2"/>
                </a:solidFill>
              </a:rPr>
              <a:t> та </a:t>
            </a:r>
            <a:r>
              <a:rPr lang="ru-RU" b="1" dirty="0" err="1">
                <a:solidFill>
                  <a:schemeClr val="tx2"/>
                </a:solidFill>
              </a:rPr>
              <a:t>науковій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діяльності</a:t>
            </a:r>
            <a:r>
              <a:rPr lang="ru-RU" b="1" dirty="0">
                <a:solidFill>
                  <a:schemeClr val="tx2"/>
                </a:solidFill>
              </a:rPr>
              <a:t>!</a:t>
            </a:r>
            <a:endParaRPr lang="uk-U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Розгорнутий</a:t>
            </a:r>
            <a:r>
              <a:rPr lang="ru-RU" dirty="0"/>
              <a:t> план-проспект </a:t>
            </a:r>
            <a:r>
              <a:rPr lang="ru-RU" dirty="0" err="1"/>
              <a:t>дисертаційного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аспіранта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508755" y="1484784"/>
            <a:ext cx="238372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6-7 розгорнутого плану-проспекту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2" y="2036446"/>
            <a:ext cx="3472290" cy="4696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3329334" cy="4544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83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Розгорнутий</a:t>
            </a:r>
            <a:r>
              <a:rPr lang="ru-RU" dirty="0"/>
              <a:t> план-проспект </a:t>
            </a:r>
            <a:r>
              <a:rPr lang="ru-RU" dirty="0" err="1"/>
              <a:t>дисертаційного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аспіранта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444208" y="1484784"/>
            <a:ext cx="244827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Сторінки 8-9 розгорнутого плану-проспекту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2271"/>
            <a:ext cx="3581276" cy="482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56" y="2091085"/>
            <a:ext cx="3371556" cy="4598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99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Розгорнутий</a:t>
            </a:r>
            <a:r>
              <a:rPr lang="ru-RU" dirty="0"/>
              <a:t> план-проспект </a:t>
            </a:r>
            <a:r>
              <a:rPr lang="ru-RU" dirty="0" err="1"/>
              <a:t>дисертаційного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аспіранта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330015" y="1776582"/>
            <a:ext cx="238372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/>
                </a:solidFill>
              </a:rPr>
              <a:t>Сторінка 10 розгорнутого плану-проспекту</a:t>
            </a:r>
            <a:endParaRPr lang="uk-UA" sz="15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8796"/>
            <a:ext cx="3471143" cy="4579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16198" y="4980750"/>
            <a:ext cx="298511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ysClr val="windowText" lastClr="000000"/>
                </a:solidFill>
              </a:rPr>
              <a:t>Підпис наукового керівника</a:t>
            </a:r>
            <a:endParaRPr lang="uk-UA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4576" y="5454516"/>
            <a:ext cx="404790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/>
              <a:t>Підпис завідувача випускової кафедри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1816" y="6052646"/>
            <a:ext cx="64312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/>
              <a:t>дата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680457" y="6032321"/>
            <a:ext cx="1641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   </a:t>
            </a:r>
            <a:r>
              <a:rPr lang="uk-UA" sz="1200" dirty="0">
                <a:solidFill>
                  <a:srgbClr val="FF0000"/>
                </a:solidFill>
              </a:rPr>
              <a:t>14       жовтня     22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117907"/>
            <a:ext cx="576064" cy="1226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44" y="6313167"/>
            <a:ext cx="576064" cy="1226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 flipH="1">
            <a:off x="2930735" y="6237312"/>
            <a:ext cx="1641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  14    жовтня  </a:t>
            </a:r>
            <a:r>
              <a:rPr lang="uk-UA" sz="1200" dirty="0">
                <a:solidFill>
                  <a:srgbClr val="FF0000"/>
                </a:solidFill>
              </a:rPr>
              <a:t>22</a:t>
            </a:r>
          </a:p>
        </p:txBody>
      </p:sp>
      <p:cxnSp>
        <p:nvCxnSpPr>
          <p:cNvPr id="4" name="Прямая со стрелкой 3"/>
          <p:cNvCxnSpPr>
            <a:stCxn id="7" idx="1"/>
          </p:cNvCxnSpPr>
          <p:nvPr/>
        </p:nvCxnSpPr>
        <p:spPr>
          <a:xfrm flipH="1">
            <a:off x="2267746" y="5165416"/>
            <a:ext cx="2748452" cy="866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783708" y="5639182"/>
            <a:ext cx="2078678" cy="601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139952" y="6179249"/>
            <a:ext cx="1440160" cy="5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139952" y="6237312"/>
            <a:ext cx="1440160" cy="138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060848"/>
            <a:ext cx="8020413" cy="4065315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Індивідуальний план роботи аспіранта є документом, який містить інформацію про діяльність аспіранта протягом усього періоду навчання в аспірантурі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Індивідуальний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роботи аспіранта формується на основі навчального плану відповідних напрямів та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освітньої програми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підготовки в аспірантурі,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розробленої випусковою кафедрою.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Заповнювати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індивідуальний план необхідно ручкою одного кольору (синьої кулькової), виправлення та помарок не допускаються. Індивідуальний план роботи заповнюється регулярно у двох примірниках. Один екземпляр зберігається у відділі аспірантури та докторантури, другий екземпляр – на кафедрі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Індивідуальний план можна скачати за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посиланням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Індивідуальний план роботи аспіранта </a:t>
            </a:r>
          </a:p>
        </p:txBody>
      </p:sp>
    </p:spTree>
    <p:extLst>
      <p:ext uri="{BB962C8B-B14F-4D97-AF65-F5344CB8AC3E}">
        <p14:creationId xmlns:p14="http://schemas.microsoft.com/office/powerpoint/2010/main" val="23216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2276872"/>
            <a:ext cx="2916312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написати</a:t>
            </a:r>
            <a:r>
              <a:rPr lang="ru-RU" dirty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прізвище</a:t>
            </a:r>
            <a:r>
              <a:rPr lang="ru-RU" dirty="0" smtClean="0"/>
              <a:t>, </a:t>
            </a:r>
            <a:r>
              <a:rPr lang="ru-RU" dirty="0" err="1" smtClean="0"/>
              <a:t>і’мя</a:t>
            </a:r>
            <a:r>
              <a:rPr lang="ru-RU" dirty="0"/>
              <a:t> </a:t>
            </a:r>
            <a:r>
              <a:rPr lang="ru-RU" dirty="0" smtClean="0"/>
              <a:t>та по </a:t>
            </a:r>
            <a:r>
              <a:rPr lang="ru-RU" dirty="0" err="1" smtClean="0"/>
              <a:t>батькові</a:t>
            </a:r>
            <a:r>
              <a:rPr lang="ru-RU" dirty="0" smtClean="0"/>
              <a:t>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вступу</a:t>
            </a:r>
            <a:endParaRPr lang="ru-RU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Рік закінчення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Титульна сторінка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37186"/>
            <a:ext cx="3600401" cy="48722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419872" y="2996952"/>
            <a:ext cx="18722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1"/>
          </p:cNvCxnSpPr>
          <p:nvPr/>
        </p:nvCxnSpPr>
        <p:spPr>
          <a:xfrm flipH="1">
            <a:off x="2483768" y="4201518"/>
            <a:ext cx="2880320" cy="307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627784" y="4797152"/>
            <a:ext cx="27363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7624" y="39034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Іванової Ірини Іванівни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4269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2022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0064" y="447088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2026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52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971</TotalTime>
  <Words>760</Words>
  <Application>Microsoft Office PowerPoint</Application>
  <PresentationFormat>Экран (4:3)</PresentationFormat>
  <Paragraphs>125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Волна</vt:lpstr>
      <vt:lpstr>Заповнення індивідуального плану роботи аспіранта</vt:lpstr>
      <vt:lpstr>Розгорнутий план-проспект дисертаційного дослідження аспіранта Титульна сторінка</vt:lpstr>
      <vt:lpstr>Розгорнутий план-проспект дисертаційного дослідження аспіранта</vt:lpstr>
      <vt:lpstr>Розгорнутий план-проспект дисертаційного дослідження аспіранта</vt:lpstr>
      <vt:lpstr>Розгорнутий план-проспект дисертаційного дослідження аспіранта</vt:lpstr>
      <vt:lpstr>Розгорнутий план-проспект дисертаційного дослідження аспіранта</vt:lpstr>
      <vt:lpstr>Розгорнутий план-проспект дисертаційного дослідження аспіранта</vt:lpstr>
      <vt:lpstr>Індивідуальний план роботи аспіранта </vt:lpstr>
      <vt:lpstr>Титульна сторінка</vt:lpstr>
      <vt:lpstr>Освітньо-наукова програма аспірантської (PhD) підготовки у Прикарпатському національному університеті імені Василя Стефаника</vt:lpstr>
      <vt:lpstr>Індивідуальний план роботи аспіранта </vt:lpstr>
      <vt:lpstr>Обґрунтування теми дисертаційного дослідження </vt:lpstr>
      <vt:lpstr>Методичні рекомендації для опису обґрунтування вибору теми дисертації</vt:lpstr>
      <vt:lpstr>План дисертаційної роботи</vt:lpstr>
      <vt:lpstr>Методичні рекомендації для написання плану дисертаційної роботи</vt:lpstr>
      <vt:lpstr>ЗАГАЛЬНИЙ НАВЧАЛЬНИЙ ПЛАН РОБОТИ АСПІРАНТА</vt:lpstr>
      <vt:lpstr>Розміщення навчальних планів на сайті навчально-методичного відділу</vt:lpstr>
      <vt:lpstr>Розміщення навчальних планів на сайті навчально-методичного відділу</vt:lpstr>
      <vt:lpstr>Розміщення навчальних планів на сайті навчально-методичного відділу</vt:lpstr>
      <vt:lpstr>ЗАГАЛЬНИЙ НАВЧАЛЬНИЙ ПЛАН РОБОТИ АСПІРАНТА</vt:lpstr>
      <vt:lpstr>Розміщення навчальних планів на сайті навчально-методичного відділу</vt:lpstr>
      <vt:lpstr>Приклад заповненого навчального плану роботи аспіранта</vt:lpstr>
      <vt:lpstr>Навчальний план І півріччя першого навчального року підготовки аспіранта</vt:lpstr>
      <vt:lpstr>Приклад заповнення навчального плану за І півріччя першого навчального року підготовки аспіранта</vt:lpstr>
      <vt:lpstr>Атестація</vt:lpstr>
      <vt:lpstr>Атестація Після закінчення І півріччя першого навчального року аспірантської підготовки </vt:lpstr>
      <vt:lpstr>Навчальний план ІІ півріччя першого навчального року підготовки аспіранта</vt:lpstr>
      <vt:lpstr> АТЕСТАЦІЯ  Після закінчення ІІ півріччя першого навчального року аспірантської підготовки </vt:lpstr>
      <vt:lpstr>Навчальний план І півріччя другого навчального року підготовки аспіранта</vt:lpstr>
      <vt:lpstr> АТЕСТАЦІЯ  Після закінчення І півріччя другого навчального року аспірантської підготовки </vt:lpstr>
      <vt:lpstr>Навчальний план ІІ півріччя другого навчального року підготовки аспіранта</vt:lpstr>
      <vt:lpstr> АТЕСТАЦІЯ  Після закінчення ІІ півріччя другого навчального року аспірантської підготовки</vt:lpstr>
      <vt:lpstr>Навчальний план І півріччя третього навчального року підготовки аспіранта</vt:lpstr>
      <vt:lpstr> АТЕСТАЦІЯ  Після закінчення І півріччя другого навчального року аспірантської підготовки </vt:lpstr>
      <vt:lpstr>Навчальний план ІІ півріччя другого навчального року підготовки аспіранта</vt:lpstr>
      <vt:lpstr> АТЕСТАЦІЯ  Після закінчення І півріччя другого навчального року аспірантської підготовки </vt:lpstr>
      <vt:lpstr>Навчальний план ІІ півріччя другого навчального року підготовки аспіранта</vt:lpstr>
      <vt:lpstr> АТЕСТАЦІЯ  Після закінчення І півріччя другого навчального року аспірантської підготовки </vt:lpstr>
      <vt:lpstr>Навчальний план ІІ півріччя другого навчального року підготовки аспіранта</vt:lpstr>
      <vt:lpstr>Залікова книжка аспіранта</vt:lpstr>
      <vt:lpstr>Залікова книжка аспіранта</vt:lpstr>
      <vt:lpstr>Дякую за увагу!  Бажаю успіхів у навчанні та науковій діяльності!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Заповнення індивідуального плану роботи аспіранта</dc:title>
  <dc:creator>admin</dc:creator>
  <cp:lastModifiedBy>admin</cp:lastModifiedBy>
  <cp:revision>40</cp:revision>
  <dcterms:created xsi:type="dcterms:W3CDTF">2022-10-13T06:27:04Z</dcterms:created>
  <dcterms:modified xsi:type="dcterms:W3CDTF">2022-10-21T13:16:07Z</dcterms:modified>
</cp:coreProperties>
</file>